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348" r:id="rId2"/>
    <p:sldId id="260" r:id="rId3"/>
    <p:sldId id="307" r:id="rId4"/>
    <p:sldId id="352" r:id="rId5"/>
    <p:sldId id="353" r:id="rId6"/>
    <p:sldId id="354" r:id="rId7"/>
    <p:sldId id="269" r:id="rId8"/>
    <p:sldId id="280" r:id="rId9"/>
    <p:sldId id="357" r:id="rId10"/>
    <p:sldId id="355" r:id="rId11"/>
    <p:sldId id="322" r:id="rId12"/>
    <p:sldId id="35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03" autoAdjust="0"/>
  </p:normalViewPr>
  <p:slideViewPr>
    <p:cSldViewPr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2E2D-7DF3-45DB-80F7-38958339BD62}" type="datetimeFigureOut">
              <a:rPr lang="zh-CN" altLang="en-US" smtClean="0"/>
              <a:pPr/>
              <a:t>2018/9/10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866B-E760-4D99-8839-6925F51EDD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528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3866B-E760-4D99-8839-6925F51EDD5A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22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3643313" y="5715000"/>
            <a:ext cx="6072187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pic>
        <p:nvPicPr>
          <p:cNvPr id="3" name="图片 8" descr="横版组合——透明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20650"/>
            <a:ext cx="304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과학(사진)1_2"/>
          <p:cNvPicPr preferRelativeResize="0"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79277" y="3857629"/>
            <a:ext cx="1336543" cy="941998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10" descr="과학(사진)1_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874541" y="3857629"/>
            <a:ext cx="1374160" cy="944086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1" descr="과학(사진)1_4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304733" y="3857628"/>
            <a:ext cx="1393042" cy="928694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图片 6" descr="中国科学院大学玉泉路校区  杨天鹏 摄---修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857629"/>
            <a:ext cx="1414800" cy="94320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0" y="3786188"/>
            <a:ext cx="5699125" cy="3651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6821488"/>
            <a:ext cx="9144000" cy="4603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571875" y="5929313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192214"/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2018/9/10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楷体" pitchFamily="49" charset="-122"/>
                <a:ea typeface="楷体" pitchFamily="49" charset="-122"/>
              </a:defRPr>
            </a:lvl1pPr>
            <a:lvl2pPr>
              <a:defRPr>
                <a:solidFill>
                  <a:schemeClr val="tx1"/>
                </a:solidFill>
                <a:latin typeface="楷体" pitchFamily="49" charset="-122"/>
                <a:ea typeface="楷体" pitchFamily="49" charset="-122"/>
              </a:defRPr>
            </a:lvl2pPr>
            <a:lvl3pPr>
              <a:defRPr>
                <a:solidFill>
                  <a:schemeClr val="tx1"/>
                </a:solidFill>
                <a:latin typeface="楷体" pitchFamily="49" charset="-122"/>
                <a:ea typeface="楷体" pitchFamily="49" charset="-122"/>
              </a:defRPr>
            </a:lvl3pPr>
            <a:lvl4pPr>
              <a:defRPr>
                <a:solidFill>
                  <a:schemeClr val="tx1"/>
                </a:solidFill>
                <a:latin typeface="楷体" pitchFamily="49" charset="-122"/>
                <a:ea typeface="楷体" pitchFamily="49" charset="-122"/>
              </a:defRPr>
            </a:lvl4pPr>
            <a:lvl5pPr>
              <a:defRPr>
                <a:solidFill>
                  <a:schemeClr val="tx1"/>
                </a:solidFill>
                <a:latin typeface="楷体" pitchFamily="49" charset="-122"/>
                <a:ea typeface="楷体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ECFF"/>
            </a:gs>
            <a:gs pos="38000">
              <a:srgbClr val="FFFFFF"/>
            </a:gs>
            <a:gs pos="38000">
              <a:srgbClr val="FFFFFF"/>
            </a:gs>
            <a:gs pos="38000">
              <a:srgbClr val="FFFFFF"/>
            </a:gs>
            <a:gs pos="38000">
              <a:srgbClr val="FFFFFF"/>
            </a:gs>
            <a:gs pos="38000">
              <a:srgbClr val="FFFFFF"/>
            </a:gs>
            <a:gs pos="38000">
              <a:srgbClr val="FFFFFF"/>
            </a:gs>
            <a:gs pos="70000">
              <a:srgbClr val="C4D6EB"/>
            </a:gs>
            <a:gs pos="100000">
              <a:srgbClr val="0056A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821488"/>
            <a:ext cx="9144000" cy="4603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1027" name="图片 4" descr="横版组合（白色）——透明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88" y="6278563"/>
            <a:ext cx="2411412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200">
          <a:solidFill>
            <a:srgbClr val="B1C9A9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rgbClr val="B1C9A9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>
          <a:solidFill>
            <a:srgbClr val="B1C9A9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600">
          <a:solidFill>
            <a:srgbClr val="B1C9A9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83" y="1700808"/>
            <a:ext cx="5682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rgbClr val="0070C0"/>
                </a:solidFill>
                <a:latin typeface="华文琥珀" pitchFamily="2" charset="-122"/>
                <a:ea typeface="华文琥珀" pitchFamily="2" charset="-122"/>
              </a:rPr>
              <a:t>Notes for Courses Selection</a:t>
            </a:r>
            <a:endParaRPr lang="zh-CN" altLang="en-US" sz="3600" dirty="0">
              <a:solidFill>
                <a:srgbClr val="0070C0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1143000"/>
          </a:xfrm>
        </p:spPr>
        <p:txBody>
          <a:bodyPr/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Course Selection System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   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   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42888" y="10151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Website: </a:t>
            </a:r>
            <a:r>
              <a:rPr lang="en-US" altLang="zh-CN" b="1" u="sng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http://ic-course.ucas.ac.cn/</a:t>
            </a:r>
            <a:endParaRPr lang="zh-CN" altLang="zh-CN" sz="1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b="1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Username</a:t>
            </a:r>
            <a:r>
              <a:rPr lang="en-US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Your email</a:t>
            </a:r>
            <a:endParaRPr lang="zh-CN" altLang="zh-CN" sz="1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b="1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Original </a:t>
            </a:r>
            <a:r>
              <a:rPr lang="en-US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password: 123456</a:t>
            </a:r>
            <a:endParaRPr lang="zh-CN" altLang="zh-CN" sz="1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" y="1988839"/>
            <a:ext cx="7572428" cy="44516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Use the email when you apply the Scholarship;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Ignore the information like Gender\Institute\Supervisor\...It is not the formal institute in University.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It is impossible to change class time.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(Scientific Writing/Climate change/overlap)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All the PhD will stay here for one semester.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Most of the Masters will stay here for one year except the following programs-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Shanghai Institute of </a:t>
            </a:r>
            <a:r>
              <a:rPr lang="en-US" altLang="zh-CN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Materia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Medica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, South China Sea Institute of Oceanology, Institute of Deep-sea Science and Engineering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871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1143000"/>
          </a:xfrm>
        </p:spPr>
        <p:txBody>
          <a:bodyPr/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Rules about courses results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   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   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85786" y="1643050"/>
            <a:ext cx="7572428" cy="3586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Students should drop out of the university under one of the following circumstances: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Master candidates who fail two degree courses within one semester and still fail one after relearning the courses, or fail three degree courses during the school years.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PhD candidates who fail one degree course and still fail after relearning the course, or fail two courses during their school years.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1143000"/>
          </a:xfrm>
        </p:spPr>
        <p:txBody>
          <a:bodyPr/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   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   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85786" y="1643050"/>
            <a:ext cx="7572428" cy="4378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In the middle of the semester every student will receive the “Evaluation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” email from University’s system 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automatically, but it is impossible for international students because it is all in Chinese. The result is you can not check your marks from your system although they are there.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Wait 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for the transcript sent to institute in every Oct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. or 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Nov.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Ask 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your institute’s teacher check the results for you.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Before 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graduate everyone can apply a copy of transcript from your institute or the Academic Affair Office.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(not IC-UCAS)</a:t>
            </a:r>
          </a:p>
        </p:txBody>
      </p:sp>
    </p:spTree>
    <p:extLst>
      <p:ext uri="{BB962C8B-B14F-4D97-AF65-F5344CB8AC3E}">
        <p14:creationId xmlns:p14="http://schemas.microsoft.com/office/powerpoint/2010/main" val="299887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900112" y="2266164"/>
            <a:ext cx="7704138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kumimoji="1" lang="en-US" altLang="zh-CN" sz="3600" b="1" dirty="0" smtClean="0">
                <a:latin typeface="Times New Roman" pitchFamily="18" charset="0"/>
              </a:rPr>
              <a:t>16 weeks</a:t>
            </a:r>
            <a:r>
              <a:rPr kumimoji="1" lang="zh-CN" altLang="en-US" sz="3600" b="1" dirty="0" smtClean="0">
                <a:latin typeface="Times New Roman" pitchFamily="18" charset="0"/>
              </a:rPr>
              <a:t> </a:t>
            </a:r>
            <a:r>
              <a:rPr kumimoji="1" lang="zh-CN" altLang="en-US" sz="3200" b="1" dirty="0" smtClean="0">
                <a:latin typeface="Times New Roman" pitchFamily="18" charset="0"/>
              </a:rPr>
              <a:t>（</a:t>
            </a:r>
            <a:r>
              <a:rPr kumimoji="1" lang="en-US" altLang="zh-CN" sz="3200" b="1" dirty="0" smtClean="0">
                <a:latin typeface="Times New Roman" pitchFamily="18" charset="0"/>
              </a:rPr>
              <a:t>Sep.10-Dec.31</a:t>
            </a:r>
            <a:r>
              <a:rPr kumimoji="1" lang="zh-CN" altLang="en-US" sz="3200" b="1" dirty="0" smtClean="0">
                <a:latin typeface="Times New Roman" pitchFamily="18" charset="0"/>
              </a:rPr>
              <a:t>）</a:t>
            </a:r>
            <a:endParaRPr kumimoji="1" lang="zh-CN" altLang="en-US" sz="3200" b="1" dirty="0">
              <a:latin typeface="Times New Roman" pitchFamily="18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081171" y="1675947"/>
            <a:ext cx="3340979" cy="584775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3200" b="1" dirty="0" smtClean="0">
                <a:solidFill>
                  <a:srgbClr val="800000"/>
                </a:solidFill>
                <a:latin typeface="Times New Roman" pitchFamily="18" charset="0"/>
                <a:ea typeface="华文细黑" pitchFamily="2" charset="-122"/>
              </a:rPr>
              <a:t>Autumn Semester</a:t>
            </a:r>
            <a:endParaRPr kumimoji="1" lang="zh-CN" altLang="en-US" sz="3200" b="1" dirty="0">
              <a:solidFill>
                <a:srgbClr val="800000"/>
              </a:solidFill>
              <a:latin typeface="Times New Roman" pitchFamily="18" charset="0"/>
              <a:ea typeface="华文细黑" pitchFamily="2" charset="-122"/>
            </a:endParaRP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816350" y="3213100"/>
            <a:ext cx="2827352" cy="503238"/>
          </a:xfrm>
          <a:prstGeom prst="rect">
            <a:avLst/>
          </a:prstGeom>
          <a:noFill/>
          <a:ln w="38100" cmpd="dbl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kumimoji="1" lang="en-US" altLang="zh-CN" sz="2400" b="1" dirty="0" smtClean="0">
                <a:solidFill>
                  <a:srgbClr val="0033CC"/>
                </a:solidFill>
                <a:latin typeface="Times New Roman" pitchFamily="18" charset="0"/>
                <a:ea typeface="华文细黑" pitchFamily="2" charset="-122"/>
              </a:rPr>
              <a:t>Holiday</a:t>
            </a:r>
            <a:r>
              <a:rPr kumimoji="1" lang="zh-CN" altLang="en-US" sz="2400" b="1" dirty="0" smtClean="0">
                <a:solidFill>
                  <a:srgbClr val="0033CC"/>
                </a:solidFill>
                <a:latin typeface="Times New Roman" pitchFamily="18" charset="0"/>
                <a:ea typeface="华文细黑" pitchFamily="2" charset="-122"/>
              </a:rPr>
              <a:t>：</a:t>
            </a:r>
            <a:r>
              <a:rPr kumimoji="1" lang="en-US" altLang="zh-CN" sz="2400" b="1" dirty="0" smtClean="0">
                <a:solidFill>
                  <a:srgbClr val="0033CC"/>
                </a:solidFill>
                <a:latin typeface="Times New Roman" pitchFamily="18" charset="0"/>
                <a:ea typeface="华文细黑" pitchFamily="2" charset="-122"/>
              </a:rPr>
              <a:t>5 weeks</a:t>
            </a:r>
            <a:endParaRPr kumimoji="1" lang="zh-CN" altLang="en-US" sz="2400" b="1" dirty="0">
              <a:solidFill>
                <a:srgbClr val="0033CC"/>
              </a:solidFill>
              <a:latin typeface="Times New Roman" pitchFamily="18" charset="0"/>
              <a:ea typeface="华文细黑" pitchFamily="2" charset="-122"/>
            </a:endParaRPr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 flipH="1">
            <a:off x="1605505" y="1700213"/>
            <a:ext cx="1475666" cy="576262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>
            <a:off x="6436521" y="1700213"/>
            <a:ext cx="1520029" cy="576262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1187624" y="453307"/>
            <a:ext cx="7416106" cy="547687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2018-2019 Time Schedule for Courses</a:t>
            </a:r>
            <a:endParaRPr lang="zh-CN" alt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99592" y="4666836"/>
            <a:ext cx="7704138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kumimoji="1" lang="en-US" altLang="zh-CN" sz="3600" b="1" dirty="0" smtClean="0">
                <a:latin typeface="Times New Roman" pitchFamily="18" charset="0"/>
              </a:rPr>
              <a:t>16 weeks</a:t>
            </a:r>
            <a:r>
              <a:rPr kumimoji="1" lang="zh-CN" altLang="en-US" sz="3600" b="1" dirty="0" smtClean="0">
                <a:latin typeface="Times New Roman" pitchFamily="18" charset="0"/>
              </a:rPr>
              <a:t> </a:t>
            </a:r>
            <a:r>
              <a:rPr kumimoji="1" lang="zh-CN" altLang="en-US" sz="3200" b="1" dirty="0" smtClean="0">
                <a:latin typeface="Times New Roman" pitchFamily="18" charset="0"/>
              </a:rPr>
              <a:t>（</a:t>
            </a:r>
            <a:r>
              <a:rPr kumimoji="1" lang="en-US" altLang="zh-CN" sz="3200" b="1" dirty="0" smtClean="0">
                <a:latin typeface="Times New Roman" pitchFamily="18" charset="0"/>
              </a:rPr>
              <a:t>Mar.4-Jun.21</a:t>
            </a:r>
            <a:r>
              <a:rPr kumimoji="1" lang="zh-CN" altLang="en-US" sz="3200" b="1" dirty="0" smtClean="0">
                <a:latin typeface="Times New Roman" pitchFamily="18" charset="0"/>
              </a:rPr>
              <a:t>）</a:t>
            </a:r>
            <a:endParaRPr kumimoji="1" lang="zh-CN" altLang="en-US" sz="3200" b="1" dirty="0">
              <a:latin typeface="Times New Roman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095542" y="4077072"/>
            <a:ext cx="3340979" cy="584775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3200" b="1" dirty="0" smtClean="0">
                <a:solidFill>
                  <a:srgbClr val="800000"/>
                </a:solidFill>
                <a:latin typeface="Times New Roman" pitchFamily="18" charset="0"/>
                <a:ea typeface="华文细黑" pitchFamily="2" charset="-122"/>
              </a:rPr>
              <a:t>Spring Semester</a:t>
            </a:r>
            <a:endParaRPr kumimoji="1" lang="zh-CN" altLang="en-US" sz="3200" b="1" dirty="0">
              <a:solidFill>
                <a:srgbClr val="800000"/>
              </a:solidFill>
              <a:latin typeface="Times New Roman" pitchFamily="18" charset="0"/>
              <a:ea typeface="华文细黑" pitchFamily="2" charset="-122"/>
            </a:endParaRP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>
            <a:off x="1223442" y="4100885"/>
            <a:ext cx="1872099" cy="576262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6436521" y="4100885"/>
            <a:ext cx="1519509" cy="576262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15900"/>
            <a:ext cx="7056437" cy="547688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Degree course/Non-degree course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642938" y="3071813"/>
            <a:ext cx="1763712" cy="99536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Courses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V="1">
            <a:off x="2428875" y="2500313"/>
            <a:ext cx="481013" cy="6731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2357438" y="3857625"/>
            <a:ext cx="533400" cy="6080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3929063" y="2143125"/>
            <a:ext cx="1211262" cy="4302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3929063" y="2571750"/>
            <a:ext cx="1228725" cy="3984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143500" y="1785938"/>
            <a:ext cx="3460750" cy="576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Public compulsory courses</a:t>
            </a:r>
            <a:endParaRPr lang="zh-CN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143500" y="2643188"/>
            <a:ext cx="3460750" cy="574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Professional courses</a:t>
            </a:r>
            <a:endParaRPr lang="zh-CN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5143500" y="3932857"/>
            <a:ext cx="3460750" cy="576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Optional courses</a:t>
            </a:r>
            <a:endParaRPr lang="zh-CN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5143500" y="5012978"/>
            <a:ext cx="3460750" cy="576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Professional courses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103688" y="4257675"/>
            <a:ext cx="0" cy="0"/>
          </a:xfrm>
          <a:prstGeom prst="line">
            <a:avLst/>
          </a:prstGeom>
          <a:noFill/>
          <a:ln w="19050" cmpd="thinThick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4103688" y="4257675"/>
            <a:ext cx="0" cy="0"/>
          </a:xfrm>
          <a:prstGeom prst="line">
            <a:avLst/>
          </a:prstGeom>
          <a:noFill/>
          <a:ln w="19050" cmpd="thinThick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3000375" y="2143125"/>
            <a:ext cx="968375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course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3000375" y="4000500"/>
            <a:ext cx="1008063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Non-degree course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接连接符 4"/>
          <p:cNvCxnSpPr>
            <a:endCxn id="7182" idx="1"/>
          </p:cNvCxnSpPr>
          <p:nvPr/>
        </p:nvCxnSpPr>
        <p:spPr>
          <a:xfrm flipV="1">
            <a:off x="4025900" y="4220989"/>
            <a:ext cx="1117600" cy="224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6381" y="4509120"/>
            <a:ext cx="1019969" cy="7645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15900"/>
            <a:ext cx="7056437" cy="547688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Degree course/Non-degree course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55576" y="1785938"/>
            <a:ext cx="3460750" cy="576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Public compulsory courses</a:t>
            </a:r>
            <a:endParaRPr lang="zh-CN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55576" y="2564904"/>
            <a:ext cx="7704856" cy="2592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Elementary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Chinese-Reading and Writing (2 credits); 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Elementary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Chinese-Listening and Speaking (2 credits); 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Panorama (2 credits). 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2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15900"/>
            <a:ext cx="7056437" cy="547688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Degree course/Non-degree course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55576" y="1785938"/>
            <a:ext cx="3460750" cy="576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Optional courses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55576" y="2564904"/>
            <a:ext cx="7848674" cy="2592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MATLAB on Scientific Computing (2 credits);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Ethics (1 credit);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Writing (2 credits);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Album China (2 credits).</a:t>
            </a:r>
          </a:p>
        </p:txBody>
      </p:sp>
    </p:spTree>
    <p:extLst>
      <p:ext uri="{BB962C8B-B14F-4D97-AF65-F5344CB8AC3E}">
        <p14:creationId xmlns:p14="http://schemas.microsoft.com/office/powerpoint/2010/main" val="368246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15900"/>
            <a:ext cx="7056437" cy="547688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Degree course/Non-degree course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55576" y="1785938"/>
            <a:ext cx="3460750" cy="576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Professional courses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55576" y="2564904"/>
            <a:ext cx="7848674" cy="3672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find the professional courses are totally not related to his/her major and will not help the research for PhD, then these courses can be seen as Non-degree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Courses.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professional courses will help the research for PhD, then they should be Degree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Courses.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classification of one course will be shown on the course selection form and the final score sheet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final decision of course classification for each student is left to the supervisor.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1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030883"/>
              </p:ext>
            </p:extLst>
          </p:nvPr>
        </p:nvGraphicFramePr>
        <p:xfrm>
          <a:off x="341277" y="980728"/>
          <a:ext cx="8479195" cy="30095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71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3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Public compulsory courses</a:t>
                      </a:r>
                      <a:endParaRPr lang="en-US" altLang="zh-CN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Optional courses</a:t>
                      </a:r>
                      <a:endParaRPr lang="zh-CN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Professional</a:t>
                      </a:r>
                      <a:r>
                        <a:rPr lang="en-US" altLang="zh-CN" sz="1800" kern="1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zh-CN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degree courses</a:t>
                      </a:r>
                      <a:endParaRPr lang="zh-CN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total</a:t>
                      </a:r>
                      <a:endParaRPr lang="zh-CN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  <a:cs typeface="Times New Roman" pitchFamily="18" charset="0"/>
                        </a:rPr>
                        <a:t>Masters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6 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 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 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30 </a:t>
                      </a: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  <a:cs typeface="Times New Roman" pitchFamily="18" charset="0"/>
                        </a:rPr>
                        <a:t>PhD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6 credits</a:t>
                      </a:r>
                      <a:endParaRPr lang="zh-CN" altLang="zh-CN" sz="1600" b="1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501" marR="59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9501" marR="59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9501" marR="59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 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9501" marR="59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  <a:cs typeface="Times New Roman" pitchFamily="18" charset="0"/>
                        </a:rPr>
                        <a:t>MD-PhD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12 credits</a:t>
                      </a:r>
                      <a:endParaRPr lang="zh-CN" altLang="zh-CN" sz="1600" b="1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501" marR="59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 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9501" marR="59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 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9501" marR="59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 credits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59501" marR="59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5978" y="4365104"/>
            <a:ext cx="8217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basic requirement from UCAS. If your institute has higher requirement for credits, students need to fulfill the higher one.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15900"/>
            <a:ext cx="7571184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Requirements of credits from courses</a:t>
            </a:r>
            <a:endParaRPr lang="en-US" altLang="zh-CN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28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15900"/>
            <a:ext cx="7499176" cy="54768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Other Requirements for CAS-TWAS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755576" y="763588"/>
            <a:ext cx="7848674" cy="54737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anchor="ctr"/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You need to choose two professional courses and get marks from these courses. One professional course’s marks will be calculated as 15% into the PHD Qualification Exam. Two professional courses’ will be 30%.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These two professional courses can be Degree Courses or Non-Degree Courses, the decision of course classification is left to the supervisor. No matter Degree Course or Non-Degree Course, it will be the same percentage (15%) in the Qualification Exam.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Normally, the professional courses are also you Degree courses. Only when you find the courses are useless for your research and you will be in the risk of failing it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less than 60 marks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courses could be Non-Degree Courses.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If students do not get enough credits in International College, they need to take more courses when coming back institutes. But few institutes arrange English Professional Courses for international students.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15900"/>
            <a:ext cx="7499176" cy="54768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Course Selection Process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611188" y="1916113"/>
            <a:ext cx="7921625" cy="919162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116013" y="2217351"/>
            <a:ext cx="7056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en-US" altLang="zh-CN" b="1" dirty="0" smtClean="0">
                <a:ea typeface="楷体_GB2312" pitchFamily="49" charset="-122"/>
              </a:rPr>
              <a:t>Sep.10-Sep.21 Select professional courses from the system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611188" y="2928938"/>
            <a:ext cx="7921625" cy="919162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116013" y="3270250"/>
            <a:ext cx="6780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en-US" altLang="zh-CN" b="1" dirty="0" smtClean="0">
                <a:ea typeface="楷体_GB2312" pitchFamily="49" charset="-122"/>
              </a:rPr>
              <a:t>Sep.24-Sep.28 Sign your name on the list in class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25608" name="AutoShape 9"/>
          <p:cNvSpPr>
            <a:spLocks noChangeArrowheads="1"/>
          </p:cNvSpPr>
          <p:nvPr/>
        </p:nvSpPr>
        <p:spPr bwMode="auto">
          <a:xfrm>
            <a:off x="611188" y="3943350"/>
            <a:ext cx="7921625" cy="919163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1089026" y="4030663"/>
            <a:ext cx="70564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en-US" altLang="zh-CN" b="1" dirty="0" smtClean="0">
                <a:ea typeface="楷体_GB2312" pitchFamily="49" charset="-122"/>
              </a:rPr>
              <a:t>After Oct.10 Fill the course change form with your supervisor signature and stamp from institute.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25610" name="AutoShape 11"/>
          <p:cNvSpPr>
            <a:spLocks noChangeArrowheads="1"/>
          </p:cNvSpPr>
          <p:nvPr/>
        </p:nvSpPr>
        <p:spPr bwMode="auto">
          <a:xfrm>
            <a:off x="611188" y="4957763"/>
            <a:ext cx="7921625" cy="919162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1116013" y="5173683"/>
            <a:ext cx="67802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en-US" altLang="zh-CN" b="1" dirty="0" smtClean="0">
                <a:ea typeface="楷体_GB2312" pitchFamily="49" charset="-122"/>
              </a:rPr>
              <a:t>Choose courses not in IC-UCAS. Select them from other colleges.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485775" y="2001838"/>
            <a:ext cx="477838" cy="490537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１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485775" y="3041650"/>
            <a:ext cx="477838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２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485775" y="4056063"/>
            <a:ext cx="477838" cy="490537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３</a:t>
            </a: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457200" y="5105400"/>
            <a:ext cx="477838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22644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国科大1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B132">
      <a:majorFont>
        <a:latin typeface="-쉬리B"/>
        <a:ea typeface="-쉬리B"/>
        <a:cs typeface=""/>
      </a:majorFont>
      <a:minorFont>
        <a:latin typeface="-쉬리M"/>
        <a:ea typeface="-쉬리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B13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13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国科大1</Template>
  <TotalTime>3214</TotalTime>
  <Words>795</Words>
  <Application>Microsoft Office PowerPoint</Application>
  <PresentationFormat>全屏显示(4:3)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Arial Unicode MS</vt:lpstr>
      <vt:lpstr>黑体</vt:lpstr>
      <vt:lpstr>华文琥珀</vt:lpstr>
      <vt:lpstr>华文细黑</vt:lpstr>
      <vt:lpstr>楷体</vt:lpstr>
      <vt:lpstr>楷体_GB2312</vt:lpstr>
      <vt:lpstr>宋体</vt:lpstr>
      <vt:lpstr>-쉬리B</vt:lpstr>
      <vt:lpstr>-쉬리M</vt:lpstr>
      <vt:lpstr>Arial</vt:lpstr>
      <vt:lpstr>Calibri</vt:lpstr>
      <vt:lpstr>Times New Roman</vt:lpstr>
      <vt:lpstr>国科大1</vt:lpstr>
      <vt:lpstr>PowerPoint 演示文稿</vt:lpstr>
      <vt:lpstr>1、2018-2019 Time Schedule for Courses</vt:lpstr>
      <vt:lpstr>2、Degree course/Non-degree course</vt:lpstr>
      <vt:lpstr>2、Degree course/Non-degree course</vt:lpstr>
      <vt:lpstr>2、Degree course/Non-degree course</vt:lpstr>
      <vt:lpstr>2、Degree course/Non-degree course</vt:lpstr>
      <vt:lpstr>3、Requirements of credits from courses</vt:lpstr>
      <vt:lpstr>4、Other Requirements for CAS-TWAS</vt:lpstr>
      <vt:lpstr>5、Course Selection Process</vt:lpstr>
      <vt:lpstr>6、Course Selection System</vt:lpstr>
      <vt:lpstr>7、Rules about courses results</vt:lpstr>
      <vt:lpstr>8、Transcript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课程学习与选课须知</dc:title>
  <dc:creator>abby</dc:creator>
  <cp:lastModifiedBy>unknown</cp:lastModifiedBy>
  <cp:revision>350</cp:revision>
  <dcterms:created xsi:type="dcterms:W3CDTF">2014-08-25T00:30:03Z</dcterms:created>
  <dcterms:modified xsi:type="dcterms:W3CDTF">2018-09-10T03:25:52Z</dcterms:modified>
</cp:coreProperties>
</file>